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96" r:id="rId2"/>
    <p:sldId id="704" r:id="rId3"/>
    <p:sldId id="612" r:id="rId4"/>
    <p:sldId id="706" r:id="rId5"/>
    <p:sldId id="711" r:id="rId6"/>
    <p:sldId id="707" r:id="rId7"/>
    <p:sldId id="712" r:id="rId8"/>
    <p:sldId id="611" r:id="rId9"/>
    <p:sldId id="684" r:id="rId10"/>
    <p:sldId id="642" r:id="rId11"/>
    <p:sldId id="648" r:id="rId12"/>
    <p:sldId id="691" r:id="rId13"/>
    <p:sldId id="616" r:id="rId14"/>
    <p:sldId id="617" r:id="rId15"/>
    <p:sldId id="692" r:id="rId16"/>
    <p:sldId id="619" r:id="rId17"/>
    <p:sldId id="700" r:id="rId18"/>
    <p:sldId id="621" r:id="rId19"/>
    <p:sldId id="651" r:id="rId20"/>
    <p:sldId id="623" r:id="rId21"/>
    <p:sldId id="624" r:id="rId22"/>
    <p:sldId id="694" r:id="rId23"/>
    <p:sldId id="701" r:id="rId24"/>
    <p:sldId id="626" r:id="rId25"/>
    <p:sldId id="656" r:id="rId26"/>
    <p:sldId id="658" r:id="rId27"/>
    <p:sldId id="630" r:id="rId28"/>
    <p:sldId id="659" r:id="rId29"/>
    <p:sldId id="631" r:id="rId30"/>
    <p:sldId id="632" r:id="rId31"/>
    <p:sldId id="633" r:id="rId32"/>
    <p:sldId id="715" r:id="rId33"/>
    <p:sldId id="703" r:id="rId3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FFFED6"/>
    <a:srgbClr val="FFD579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68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6/15/21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6/15/21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and</a:t>
            </a:r>
            <a:br>
              <a:rPr lang="en-US" dirty="0"/>
            </a:br>
            <a:r>
              <a:rPr lang="en-US" dirty="0"/>
              <a:t>the Visitor 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OO Implementation of an AST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 nodes in AST are subclasses of a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common base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class.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 a compiler, we could use the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visitor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pattern to traverse the tree for type checking and code generation (or interpretation).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Building the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visitor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pattern: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Define a class for each non-terminal in the abstract syntax.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If there are multiple productions for a non-terminal, make the non-terminal class abstract and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introduce a subclass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for each production.</a:t>
            </a:r>
          </a:p>
        </p:txBody>
      </p:sp>
    </p:spTree>
    <p:extLst>
      <p:ext uri="{BB962C8B-B14F-4D97-AF65-F5344CB8AC3E}">
        <p14:creationId xmlns:p14="http://schemas.microsoft.com/office/powerpoint/2010/main" val="36563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 ::=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INT_LIT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expr (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expr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AST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Expr extends AST{…}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IntLitExpr extends Expr{…}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BinaryOpExpr extends Expr{…}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further language elements might be…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Statement extends AST{…}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IfStatement extends Statement{…}</a:t>
            </a:r>
          </a:p>
        </p:txBody>
      </p:sp>
    </p:spTree>
    <p:extLst>
      <p:ext uri="{BB962C8B-B14F-4D97-AF65-F5344CB8AC3E}">
        <p14:creationId xmlns:p14="http://schemas.microsoft.com/office/powerpoint/2010/main" val="387837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 ::=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INT_LIT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expr (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expr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AST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Expr extends AST{…}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IntLitExpr extends Expr{…}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BinaryOpExpr extends Expr{…}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further language elements might be…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Statement extends AST{…}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IfStatement extends Statement{…}</a:t>
            </a:r>
          </a:p>
        </p:txBody>
      </p:sp>
      <p:sp>
        <p:nvSpPr>
          <p:cNvPr id="3" name="Explosion 1 2">
            <a:extLst>
              <a:ext uri="{FF2B5EF4-FFF2-40B4-BE49-F238E27FC236}">
                <a16:creationId xmlns:a16="http://schemas.microsoft.com/office/drawing/2014/main" id="{007B6D2E-4AD8-4847-B2FF-4557EC6CB3A6}"/>
              </a:ext>
            </a:extLst>
          </p:cNvPr>
          <p:cNvSpPr/>
          <p:nvPr/>
        </p:nvSpPr>
        <p:spPr>
          <a:xfrm>
            <a:off x="215757" y="650929"/>
            <a:ext cx="4050403" cy="2789695"/>
          </a:xfrm>
          <a:prstGeom prst="irregularSeal1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Resembles </a:t>
            </a:r>
          </a:p>
          <a:p>
            <a:pPr algn="ctr"/>
            <a:r>
              <a:rPr lang="en-US" sz="2000" dirty="0">
                <a:ln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your project!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09F5F121-F23E-0248-8787-79C0251BA1FA}"/>
              </a:ext>
            </a:extLst>
          </p:cNvPr>
          <p:cNvSpPr/>
          <p:nvPr/>
        </p:nvSpPr>
        <p:spPr>
          <a:xfrm>
            <a:off x="4400229" y="1002971"/>
            <a:ext cx="4424766" cy="3646945"/>
          </a:xfrm>
          <a:prstGeom prst="irregularSeal2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ln>
                  <a:gradFill flip="none" rotWithShape="1">
                    <a:gsLst>
                      <a:gs pos="0">
                        <a:schemeClr val="accent3">
                          <a:lumMod val="89000"/>
                        </a:schemeClr>
                      </a:gs>
                      <a:gs pos="23000">
                        <a:schemeClr val="accent3">
                          <a:lumMod val="89000"/>
                        </a:schemeClr>
                      </a:gs>
                      <a:gs pos="69000">
                        <a:schemeClr val="accent3">
                          <a:lumMod val="75000"/>
                        </a:schemeClr>
                      </a:gs>
                      <a:gs pos="97000">
                        <a:schemeClr val="accent3">
                          <a:lumMod val="7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</a:ln>
              </a:rPr>
              <a:t>Extract principles from the example!</a:t>
            </a:r>
          </a:p>
        </p:txBody>
      </p:sp>
    </p:spTree>
    <p:extLst>
      <p:ext uri="{BB962C8B-B14F-4D97-AF65-F5344CB8AC3E}">
        <p14:creationId xmlns:p14="http://schemas.microsoft.com/office/powerpoint/2010/main" val="205721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 ::=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INT_LIT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IntLitExpr extends Expr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Token literal;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IntLitExpr(Token literal)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this.literal = literal;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as needed add properties to hold attributes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used in type checking and code generation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766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 ::= expr (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expr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BinaryOpExpr extends Expr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Expr e0;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Token op;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Expr e1;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BinaryOpExpr(Expr e0, Token op, Expr e1)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this.e0 = e0;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this.op = op;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this.e1 = e1;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0760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Modifications to </a:t>
            </a:r>
            <a:r>
              <a:rPr lang="en-US" sz="3200" i="1" dirty="0">
                <a:latin typeface="Consolas" panose="020B0609020204030204" pitchFamily="49" charset="0"/>
                <a:cs typeface="Consolas" panose="020B0609020204030204" pitchFamily="49" charset="0"/>
              </a:rPr>
              <a:t>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Recall the concrete syntax: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factor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is an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the factor method returns an IntLitExpr node.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factor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is a parenthesized expression, the factor method returns an Expr node corresponding to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expr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in place.</a:t>
            </a:r>
          </a:p>
        </p:txBody>
      </p:sp>
    </p:spTree>
    <p:extLst>
      <p:ext uri="{BB962C8B-B14F-4D97-AF65-F5344CB8AC3E}">
        <p14:creationId xmlns:p14="http://schemas.microsoft.com/office/powerpoint/2010/main" val="31029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factor ::=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INT_LIT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factor()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 e = null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 token.isType(INT_LIT)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= new IntLitExpr(token)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else if ( token.isType(LPAREN)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consume();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=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expr();  match(RPAREN);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else error();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180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Modifications to </a:t>
            </a:r>
            <a:r>
              <a:rPr lang="en-US" sz="3200" i="1" dirty="0">
                <a:latin typeface="Consolas" panose="020B0609020204030204" pitchFamily="49" charset="0"/>
                <a:cs typeface="Consolas" panose="020B0609020204030204" pitchFamily="49" charset="0"/>
              </a:rPr>
              <a:t>expr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Recall the concrete syntax: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 ::= term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term )*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Needs to return an Expr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Either the Expr corresponding to the single term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or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 BinaryOpExpr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An expression like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800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–</a:t>
            </a:r>
            <a:r>
              <a:rPr lang="en-US" sz="1800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returns a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sub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-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tree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whose structure represents the left associativity of the operators.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D454B1-0610-FC43-9853-8C257F0C3E94}"/>
              </a:ext>
            </a:extLst>
          </p:cNvPr>
          <p:cNvCxnSpPr>
            <a:cxnSpLocks/>
            <a:stCxn id="22" idx="3"/>
          </p:cNvCxnSpPr>
          <p:nvPr/>
        </p:nvCxnSpPr>
        <p:spPr>
          <a:xfrm flipH="1">
            <a:off x="5881346" y="3456272"/>
            <a:ext cx="518952" cy="3543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549C26-331C-CB45-AAB7-BFA386B79F7B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317692" y="4036960"/>
            <a:ext cx="337352" cy="37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F28C8F-1C4C-B34C-A82B-FE43D91ABBA9}"/>
              </a:ext>
            </a:extLst>
          </p:cNvPr>
          <p:cNvCxnSpPr>
            <a:cxnSpLocks/>
            <a:stCxn id="23" idx="1"/>
            <a:endCxn id="22" idx="5"/>
          </p:cNvCxnSpPr>
          <p:nvPr/>
        </p:nvCxnSpPr>
        <p:spPr>
          <a:xfrm flipH="1" flipV="1">
            <a:off x="6626600" y="3456272"/>
            <a:ext cx="515596" cy="3543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874AE2C-57FB-C845-99F4-5AA96941A8A0}"/>
              </a:ext>
            </a:extLst>
          </p:cNvPr>
          <p:cNvCxnSpPr>
            <a:cxnSpLocks/>
            <a:stCxn id="25" idx="0"/>
            <a:endCxn id="26" idx="5"/>
          </p:cNvCxnSpPr>
          <p:nvPr/>
        </p:nvCxnSpPr>
        <p:spPr>
          <a:xfrm flipH="1" flipV="1">
            <a:off x="5882837" y="4036960"/>
            <a:ext cx="357441" cy="37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29072C7-A554-344E-A790-99C6226C093B}"/>
                  </a:ext>
                </a:extLst>
              </p:cNvPr>
              <p:cNvSpPr/>
              <p:nvPr/>
            </p:nvSpPr>
            <p:spPr>
              <a:xfrm>
                <a:off x="6353429" y="3183101"/>
                <a:ext cx="320040" cy="32004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4008" tIns="0" rIns="0" bIns="36576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29072C7-A554-344E-A790-99C6226C0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429" y="3183101"/>
                <a:ext cx="320040" cy="3200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065CE26E-003C-2F4B-9FE1-4871B879C4A7}"/>
              </a:ext>
            </a:extLst>
          </p:cNvPr>
          <p:cNvSpPr/>
          <p:nvPr/>
        </p:nvSpPr>
        <p:spPr>
          <a:xfrm>
            <a:off x="7095327" y="3763789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41617A-C555-824B-AC3D-37EC0A124EBB}"/>
              </a:ext>
            </a:extLst>
          </p:cNvPr>
          <p:cNvSpPr/>
          <p:nvPr/>
        </p:nvSpPr>
        <p:spPr>
          <a:xfrm>
            <a:off x="5157672" y="4415118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9A5626-3F43-5E43-B343-C4DF67125080}"/>
              </a:ext>
            </a:extLst>
          </p:cNvPr>
          <p:cNvSpPr/>
          <p:nvPr/>
        </p:nvSpPr>
        <p:spPr>
          <a:xfrm>
            <a:off x="6080258" y="4415118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B3EBBD-705B-E540-9FBD-F0C7454910B3}"/>
              </a:ext>
            </a:extLst>
          </p:cNvPr>
          <p:cNvSpPr/>
          <p:nvPr/>
        </p:nvSpPr>
        <p:spPr>
          <a:xfrm>
            <a:off x="5609666" y="3763789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545772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expr ::= term ( (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dirty="0">
                <a:solidFill>
                  <a:srgbClr val="00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200" dirty="0">
                <a:solidFill>
                  <a:srgbClr val="00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  term )*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expr()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Expr e0 = null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e1 = null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e0 =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term();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 ( token.isType(PLUS) || token.isType(MINUS)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 op = token;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e1 =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e0 = new BinaryOpExpr(e0, op, e1);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e0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511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Visitor Pattern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195858"/>
            <a:ext cx="8656644" cy="3801444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[Mostly] separate code for what to do when traversing a data structure from the code for the data structure itself. 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Traversal code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encapsulated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in a Visitor class.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Action taken at a node can depend on the type of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node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and the type of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Visitor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[double dispatch].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Useful in compilers because we: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Traverse AST multiple times with different purposes [type checking, code generation, interpretation, … ].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What happens at a node depends on the node’s type.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Compiler generator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tools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usually incorporate support for the visitor pattern.</a:t>
            </a:r>
          </a:p>
        </p:txBody>
      </p:sp>
    </p:spTree>
    <p:extLst>
      <p:ext uri="{BB962C8B-B14F-4D97-AF65-F5344CB8AC3E}">
        <p14:creationId xmlns:p14="http://schemas.microsoft.com/office/powerpoint/2010/main" val="200486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Constructing an AST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 AST is only built for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syntactically valid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programs [according to CFG].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 AST specifies the tree that is constructed during parsing according to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concrete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syntax.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Operator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precedence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associativity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is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encoded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in the constructed tree and need not be represented in the abstract syntax.</a:t>
            </a:r>
          </a:p>
        </p:txBody>
      </p:sp>
    </p:spTree>
    <p:extLst>
      <p:ext uri="{BB962C8B-B14F-4D97-AF65-F5344CB8AC3E}">
        <p14:creationId xmlns:p14="http://schemas.microsoft.com/office/powerpoint/2010/main" val="6198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 Data Structure for the Visitor Pattern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65805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Define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interface Visitor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Include a method visitX for each node type X in the data structure.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For node type X, the method in the interface has the same signature.  Here is the generalized method signature.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5ED270-E688-7045-966D-DFFB76A9E000}"/>
              </a:ext>
            </a:extLst>
          </p:cNvPr>
          <p:cNvSpPr/>
          <p:nvPr/>
        </p:nvSpPr>
        <p:spPr>
          <a:xfrm>
            <a:off x="1484795" y="2874974"/>
            <a:ext cx="6174410" cy="2005896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Object visitX( X node, Object arg );</a:t>
            </a:r>
          </a:p>
        </p:txBody>
      </p:sp>
    </p:spTree>
    <p:extLst>
      <p:ext uri="{BB962C8B-B14F-4D97-AF65-F5344CB8AC3E}">
        <p14:creationId xmlns:p14="http://schemas.microsoft.com/office/powerpoint/2010/main" val="4241762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Interface ASTVisitor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00346" y="1361590"/>
            <a:ext cx="8743308" cy="3146615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0" r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interface ASTVisitor {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visitIntLitExpr(IntLitExpr e, Object arg);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visitBinaryOpExpr(BinaryOpExpr e, Object arg);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5487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Abstract Class AST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65805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an [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]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visit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method to the [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] superclass of all the nodes in the data structure.  </a:t>
            </a: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Remark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in some descriptions of the Visitor pattern, this method is called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accept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instead of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visit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5ED270-E688-7045-966D-DFFB76A9E000}"/>
              </a:ext>
            </a:extLst>
          </p:cNvPr>
          <p:cNvSpPr/>
          <p:nvPr/>
        </p:nvSpPr>
        <p:spPr>
          <a:xfrm>
            <a:off x="567971" y="2571750"/>
            <a:ext cx="8008058" cy="2005896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 class AST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abstract Object visit(ASTVisitor v, Object arg);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351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Class IntLitExpr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71175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, the visit method returns the Object that is the result of calling: 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v.visitX(this, arg)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5ED270-E688-7045-966D-DFFB76A9E000}"/>
              </a:ext>
            </a:extLst>
          </p:cNvPr>
          <p:cNvSpPr/>
          <p:nvPr/>
        </p:nvSpPr>
        <p:spPr>
          <a:xfrm>
            <a:off x="567971" y="1775636"/>
            <a:ext cx="8008058" cy="3307807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IntLitExpr extends Expr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Token literal;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visit(ASTVisitor v, Object arg)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v.visitIntLitExpr(this, arg);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7334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Class BinaryOpExpr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71175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class</a:t>
            </a:r>
            <a:r>
              <a:rPr lang="en-US" sz="1800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, the visit method returns the Object that is the result of calling: 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v.visitX(this, arg)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5ED270-E688-7045-966D-DFFB76A9E000}"/>
              </a:ext>
            </a:extLst>
          </p:cNvPr>
          <p:cNvSpPr/>
          <p:nvPr/>
        </p:nvSpPr>
        <p:spPr>
          <a:xfrm>
            <a:off x="567971" y="1775636"/>
            <a:ext cx="8008058" cy="3307807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BinaryOpExpr extends Expr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Expr e0;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Token op;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final Expr e1;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visit(ASTVisitor v, Object arg)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v.visitBinaryOpExpr(this, arg);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233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the Visitor Pattern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195858"/>
            <a:ext cx="865664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Create a class that implements the interface Visitor.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Requires an implementation of each method in the interface.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Recall that the interface contains a method for each node type in the data structure.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Works well for traversing and decorating an AST according to an L-attributed grammar [refer to our discussion of Semantic Analysis].</a:t>
            </a:r>
          </a:p>
        </p:txBody>
      </p:sp>
    </p:spTree>
    <p:extLst>
      <p:ext uri="{BB962C8B-B14F-4D97-AF65-F5344CB8AC3E}">
        <p14:creationId xmlns:p14="http://schemas.microsoft.com/office/powerpoint/2010/main" val="42015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Sample Implementation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195858"/>
            <a:ext cx="865664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Reference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the grammar for expressions.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Use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the visitor pattern to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evaluate expressions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interpration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).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In a typical compiler, we would </a:t>
            </a:r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also use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the visitor pattern to check type constraints and generate code.</a:t>
            </a:r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3A0B0FAF-6371-784C-869F-807A698040FF}"/>
              </a:ext>
            </a:extLst>
          </p:cNvPr>
          <p:cNvSpPr/>
          <p:nvPr/>
        </p:nvSpPr>
        <p:spPr>
          <a:xfrm>
            <a:off x="1909446" y="3043869"/>
            <a:ext cx="5493488" cy="1807545"/>
          </a:xfrm>
          <a:prstGeom prst="wav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expr ::=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expr (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expr</a:t>
            </a:r>
          </a:p>
        </p:txBody>
      </p:sp>
    </p:spTree>
    <p:extLst>
      <p:ext uri="{BB962C8B-B14F-4D97-AF65-F5344CB8AC3E}">
        <p14:creationId xmlns:p14="http://schemas.microsoft.com/office/powerpoint/2010/main" val="2612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 Grammar for Expression Evaluation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90"/>
            <a:ext cx="3850727" cy="3539947"/>
          </a:xfrm>
        </p:spPr>
        <p:txBody>
          <a:bodyPr/>
          <a:lstStyle/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INT_LIT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INT_LIT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54EB82-10A0-894D-83FC-F7FC24AD1437}"/>
              </a:ext>
            </a:extLst>
          </p:cNvPr>
          <p:cNvSpPr txBox="1">
            <a:spLocks/>
          </p:cNvSpPr>
          <p:nvPr/>
        </p:nvSpPr>
        <p:spPr bwMode="auto">
          <a:xfrm>
            <a:off x="4473043" y="1361590"/>
            <a:ext cx="3850727" cy="35399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667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 Grammar for Expression Evaluation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61590"/>
            <a:ext cx="3850727" cy="3539947"/>
          </a:xfrm>
        </p:spPr>
        <p:txBody>
          <a:bodyPr/>
          <a:lstStyle/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INT_LIT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INT_LIT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  <a:p>
            <a:pPr marL="0" indent="0" defTabSz="914400">
              <a:spcBef>
                <a:spcPts val="800"/>
              </a:spcBef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+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  <a:p>
            <a:pPr marL="0" indent="0" defTabSz="914400">
              <a:spcBef>
                <a:spcPts val="800"/>
              </a:spcBef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–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–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54EB82-10A0-894D-83FC-F7FC24AD1437}"/>
              </a:ext>
            </a:extLst>
          </p:cNvPr>
          <p:cNvSpPr txBox="1">
            <a:spLocks/>
          </p:cNvSpPr>
          <p:nvPr/>
        </p:nvSpPr>
        <p:spPr bwMode="auto">
          <a:xfrm>
            <a:off x="4473043" y="1361590"/>
            <a:ext cx="3850727" cy="35399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*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 /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expr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3ECA17-258D-DB49-9F27-97C81A81ED6F}"/>
              </a:ext>
            </a:extLst>
          </p:cNvPr>
          <p:cNvSpPr txBox="1">
            <a:spLocks/>
          </p:cNvSpPr>
          <p:nvPr/>
        </p:nvSpPr>
        <p:spPr bwMode="auto">
          <a:xfrm>
            <a:off x="4473042" y="3781911"/>
            <a:ext cx="3850727" cy="837010"/>
          </a:xfrm>
          <a:prstGeom prst="rect">
            <a:avLst/>
          </a:prstGeom>
          <a:solidFill>
            <a:srgbClr val="FFFED6"/>
          </a:solidFill>
          <a:ln>
            <a:solidFill>
              <a:schemeClr val="accent1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[refer to our discussion of Semantic Analysis]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5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Class Expr with Abstract Syntax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860158"/>
            <a:ext cx="8488264" cy="200955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Abstract Syntax for expr has attribute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Add a field for the attribute to the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Expr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field is inherited by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BinaryOpExpr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IntLitExpr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5ED270-E688-7045-966D-DFFB76A9E000}"/>
              </a:ext>
            </a:extLst>
          </p:cNvPr>
          <p:cNvSpPr/>
          <p:nvPr/>
        </p:nvSpPr>
        <p:spPr>
          <a:xfrm>
            <a:off x="2269180" y="1148316"/>
            <a:ext cx="3865806" cy="1605516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Expr extends AST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Integer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669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Syntax:  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</a:p>
        </p:txBody>
      </p:sp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1F70B8AE-B658-6145-8282-5198C984A528}"/>
              </a:ext>
            </a:extLst>
          </p:cNvPr>
          <p:cNvSpPr/>
          <p:nvPr/>
        </p:nvSpPr>
        <p:spPr>
          <a:xfrm>
            <a:off x="3119165" y="1193380"/>
            <a:ext cx="5592444" cy="1725687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expr ::= term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term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term ::= factor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  factor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factor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7488A-F0AF-AB45-8ECD-C89A4E26EF3C}"/>
              </a:ext>
            </a:extLst>
          </p:cNvPr>
          <p:cNvSpPr txBox="1"/>
          <p:nvPr/>
        </p:nvSpPr>
        <p:spPr>
          <a:xfrm>
            <a:off x="698205" y="1871557"/>
            <a:ext cx="1353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Concrete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01EC4F-2527-E349-853C-0B2B2A13FC92}"/>
              </a:ext>
            </a:extLst>
          </p:cNvPr>
          <p:cNvCxnSpPr>
            <a:stCxn id="3" idx="3"/>
          </p:cNvCxnSpPr>
          <p:nvPr/>
        </p:nvCxnSpPr>
        <p:spPr>
          <a:xfrm>
            <a:off x="2052084" y="2071612"/>
            <a:ext cx="882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73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Implement Visitor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ExprEvalVisitor implements ASTVisitor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visitIntLitExpr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(IntLitExpr e, Object arg)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decorate node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e.literal.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pass synthesized attribute to parent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continued…</a:t>
            </a:r>
          </a:p>
        </p:txBody>
      </p:sp>
    </p:spTree>
    <p:extLst>
      <p:ext uri="{BB962C8B-B14F-4D97-AF65-F5344CB8AC3E}">
        <p14:creationId xmlns:p14="http://schemas.microsoft.com/office/powerpoint/2010/main" val="1097135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0" y="-308345"/>
            <a:ext cx="9143999" cy="5833872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 anchorCtr="0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… class ExprEvalVisitor continued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Object visitBinaryOpExpr(BinaryOpExpr e, Object arg)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(Integer)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null);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(Integer)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(this, null);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switch( e.op.getType()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case PLUS: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break;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case MINUS: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break;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case TIMES: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break;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case DIV: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break;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Integer(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e.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// end class ExprEvalVisitor</a:t>
            </a:r>
          </a:p>
        </p:txBody>
      </p:sp>
    </p:spTree>
    <p:extLst>
      <p:ext uri="{BB962C8B-B14F-4D97-AF65-F5344CB8AC3E}">
        <p14:creationId xmlns:p14="http://schemas.microsoft.com/office/powerpoint/2010/main" val="14359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To Compute the Value of an Expression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314021EF-122E-FA4A-B175-99975FB31347}"/>
              </a:ext>
            </a:extLst>
          </p:cNvPr>
          <p:cNvSpPr/>
          <p:nvPr/>
        </p:nvSpPr>
        <p:spPr>
          <a:xfrm>
            <a:off x="1673679" y="1141555"/>
            <a:ext cx="5796642" cy="3783977"/>
          </a:xfrm>
          <a:prstGeom prst="snip1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dirty="0"/>
              <a:t>// Create a parser instance</a:t>
            </a:r>
          </a:p>
          <a:p>
            <a:r>
              <a:rPr lang="en-US" dirty="0"/>
              <a:t>// (pass an appropriate token stream)</a:t>
            </a:r>
          </a:p>
          <a:p>
            <a:r>
              <a:rPr lang="en-US" dirty="0"/>
              <a:t>Parser parser = new Parser(tokens);</a:t>
            </a:r>
          </a:p>
          <a:p>
            <a:endParaRPr lang="en-US" dirty="0"/>
          </a:p>
          <a:p>
            <a:r>
              <a:rPr lang="en-US" dirty="0"/>
              <a:t>// Call the Parser’s parse method to generate AST</a:t>
            </a:r>
          </a:p>
          <a:p>
            <a:r>
              <a:rPr lang="en-US" dirty="0"/>
              <a:t>AST ast = parser.parse();</a:t>
            </a:r>
          </a:p>
          <a:p>
            <a:endParaRPr lang="en-US" dirty="0"/>
          </a:p>
          <a:p>
            <a:r>
              <a:rPr lang="en-US" dirty="0"/>
              <a:t>// Create an instance of a visitor</a:t>
            </a:r>
          </a:p>
          <a:p>
            <a:r>
              <a:rPr lang="en-US" dirty="0">
                <a:solidFill>
                  <a:schemeClr val="bg1"/>
                </a:solidFill>
              </a:rPr>
              <a:t>ExprEvalVisistor v = new ExprEvalVisitor();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Call the visit method of the ast</a:t>
            </a:r>
          </a:p>
          <a:p>
            <a:r>
              <a:rPr lang="en-US" dirty="0">
                <a:solidFill>
                  <a:schemeClr val="bg1"/>
                </a:solidFill>
              </a:rPr>
              <a:t>Integer value = (Integer) </a:t>
            </a:r>
            <a:r>
              <a:rPr lang="en-US" dirty="0" err="1">
                <a:solidFill>
                  <a:schemeClr val="bg1"/>
                </a:solidFill>
              </a:rPr>
              <a:t>ast.visit</a:t>
            </a:r>
            <a:r>
              <a:rPr lang="en-US" dirty="0">
                <a:solidFill>
                  <a:schemeClr val="bg1"/>
                </a:solidFill>
              </a:rPr>
              <a:t>(v, null)</a:t>
            </a:r>
          </a:p>
        </p:txBody>
      </p:sp>
    </p:spTree>
    <p:extLst>
      <p:ext uri="{BB962C8B-B14F-4D97-AF65-F5344CB8AC3E}">
        <p14:creationId xmlns:p14="http://schemas.microsoft.com/office/powerpoint/2010/main" val="2996757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To Compute the Value of an Expression</a:t>
            </a:r>
            <a:endParaRPr lang="en-US" sz="3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314021EF-122E-FA4A-B175-99975FB31347}"/>
              </a:ext>
            </a:extLst>
          </p:cNvPr>
          <p:cNvSpPr/>
          <p:nvPr/>
        </p:nvSpPr>
        <p:spPr>
          <a:xfrm>
            <a:off x="1673679" y="1141555"/>
            <a:ext cx="5796642" cy="3783977"/>
          </a:xfrm>
          <a:prstGeom prst="snip1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r>
              <a:rPr lang="en-US" dirty="0"/>
              <a:t>// Create a parser instance</a:t>
            </a:r>
          </a:p>
          <a:p>
            <a:r>
              <a:rPr lang="en-US" dirty="0"/>
              <a:t>// (pass an appropriate token stream)</a:t>
            </a:r>
          </a:p>
          <a:p>
            <a:r>
              <a:rPr lang="en-US" dirty="0"/>
              <a:t>Parser parser = new Parser(tokens);</a:t>
            </a:r>
          </a:p>
          <a:p>
            <a:endParaRPr lang="en-US" dirty="0"/>
          </a:p>
          <a:p>
            <a:r>
              <a:rPr lang="en-US" dirty="0"/>
              <a:t>// Call the Parser’s parse method to generate AST</a:t>
            </a:r>
          </a:p>
          <a:p>
            <a:r>
              <a:rPr lang="en-US" dirty="0"/>
              <a:t>AST ast = parser.parse();</a:t>
            </a:r>
          </a:p>
          <a:p>
            <a:endParaRPr lang="en-US" dirty="0"/>
          </a:p>
          <a:p>
            <a:r>
              <a:rPr lang="en-US" dirty="0"/>
              <a:t>// Create an instance of a visitor</a:t>
            </a:r>
          </a:p>
          <a:p>
            <a:r>
              <a:rPr lang="en-US" dirty="0"/>
              <a:t>ExprEvalVisistor v = new ExprEvalVisitor();</a:t>
            </a:r>
          </a:p>
          <a:p>
            <a:endParaRPr lang="en-US" dirty="0"/>
          </a:p>
          <a:p>
            <a:r>
              <a:rPr lang="en-US" dirty="0"/>
              <a:t>// Call the visit method of the ast</a:t>
            </a:r>
          </a:p>
          <a:p>
            <a:r>
              <a:rPr lang="en-US" dirty="0"/>
              <a:t>Integer value = (Integer) </a:t>
            </a:r>
            <a:r>
              <a:rPr lang="en-US" dirty="0" err="1"/>
              <a:t>ast.visit</a:t>
            </a:r>
            <a:r>
              <a:rPr lang="en-US" dirty="0"/>
              <a:t>(v, null)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38108F78-B88C-FF40-8C66-E706FCA1B1D8}"/>
              </a:ext>
            </a:extLst>
          </p:cNvPr>
          <p:cNvSpPr/>
          <p:nvPr/>
        </p:nvSpPr>
        <p:spPr>
          <a:xfrm>
            <a:off x="127591" y="524580"/>
            <a:ext cx="4311303" cy="2558861"/>
          </a:xfrm>
          <a:prstGeom prst="cloudCallout">
            <a:avLst>
              <a:gd name="adj1" fmla="val 25951"/>
              <a:gd name="adj2" fmla="val 65449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Of course, expressions can be evaluated with a simpler program.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ED09CFF7-B028-A149-8E91-F62B4D8DBDA9}"/>
              </a:ext>
            </a:extLst>
          </p:cNvPr>
          <p:cNvSpPr/>
          <p:nvPr/>
        </p:nvSpPr>
        <p:spPr>
          <a:xfrm>
            <a:off x="4636806" y="1233377"/>
            <a:ext cx="4179326" cy="2765288"/>
          </a:xfrm>
          <a:prstGeom prst="cloudCallout">
            <a:avLst>
              <a:gd name="adj1" fmla="val -27365"/>
              <a:gd name="adj2" fmla="val 66792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Here we have shown an example scenario for using the Visitor Pattern on an AST</a:t>
            </a:r>
          </a:p>
        </p:txBody>
      </p:sp>
    </p:spTree>
    <p:extLst>
      <p:ext uri="{BB962C8B-B14F-4D97-AF65-F5344CB8AC3E}">
        <p14:creationId xmlns:p14="http://schemas.microsoft.com/office/powerpoint/2010/main" val="311838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Constructing an AST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 AST is only built for syntactically valid programs [according to CFG].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 AST specifies the tree that is constructed during parsing according to </a:t>
            </a:r>
            <a:r>
              <a:rPr lang="en-US" u="sng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concrete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syntax.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Operator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precedence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associativity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is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encoded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in the constructed tree and need not be represented in the abstract syntax.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–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4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4C0B81-A946-8F4B-BF1C-74BF610A577E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881346" y="3456272"/>
            <a:ext cx="518952" cy="3543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DA61C7-B6EF-1745-895E-45B42005C4AC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317692" y="4036960"/>
            <a:ext cx="337352" cy="37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54FD3D-F804-6B49-8DC9-59275F7B5D1D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6626600" y="3456272"/>
            <a:ext cx="515596" cy="3543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DE894-3365-ED4E-A948-3D9555F6303F}"/>
              </a:ext>
            </a:extLst>
          </p:cNvPr>
          <p:cNvCxnSpPr>
            <a:cxnSpLocks/>
            <a:stCxn id="11" idx="0"/>
            <a:endCxn id="12" idx="5"/>
          </p:cNvCxnSpPr>
          <p:nvPr/>
        </p:nvCxnSpPr>
        <p:spPr>
          <a:xfrm flipH="1" flipV="1">
            <a:off x="5882837" y="4036960"/>
            <a:ext cx="357441" cy="37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DFFE336-78B2-0B45-B7CD-A470DEDEEB94}"/>
                  </a:ext>
                </a:extLst>
              </p:cNvPr>
              <p:cNvSpPr/>
              <p:nvPr/>
            </p:nvSpPr>
            <p:spPr>
              <a:xfrm>
                <a:off x="6353429" y="3183101"/>
                <a:ext cx="320040" cy="32004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4008" tIns="0" rIns="0" bIns="36576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DFFE336-78B2-0B45-B7CD-A470DEDEEB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429" y="3183101"/>
                <a:ext cx="320040" cy="32004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314744F-D230-C049-877C-F77D8F933E4C}"/>
              </a:ext>
            </a:extLst>
          </p:cNvPr>
          <p:cNvSpPr/>
          <p:nvPr/>
        </p:nvSpPr>
        <p:spPr>
          <a:xfrm>
            <a:off x="7095327" y="3763789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6863D2-986E-D54D-AA1F-9F0B13EB81E9}"/>
              </a:ext>
            </a:extLst>
          </p:cNvPr>
          <p:cNvSpPr/>
          <p:nvPr/>
        </p:nvSpPr>
        <p:spPr>
          <a:xfrm>
            <a:off x="5157672" y="4415118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322D46-B33E-0C49-BACD-282B40572726}"/>
              </a:ext>
            </a:extLst>
          </p:cNvPr>
          <p:cNvSpPr/>
          <p:nvPr/>
        </p:nvSpPr>
        <p:spPr>
          <a:xfrm>
            <a:off x="6080258" y="4415118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38E873-742A-5E4A-A44F-19971E8BD153}"/>
              </a:ext>
            </a:extLst>
          </p:cNvPr>
          <p:cNvSpPr/>
          <p:nvPr/>
        </p:nvSpPr>
        <p:spPr>
          <a:xfrm>
            <a:off x="5609666" y="3763789"/>
            <a:ext cx="320040" cy="32004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0" rIns="0" bIns="0" rtlCol="0" anchor="ctr" anchorCtr="1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E9FB380-AD0B-EA4A-A1D7-6E4D13ED68D4}"/>
              </a:ext>
            </a:extLst>
          </p:cNvPr>
          <p:cNvSpPr/>
          <p:nvPr/>
        </p:nvSpPr>
        <p:spPr>
          <a:xfrm>
            <a:off x="5048679" y="3580108"/>
            <a:ext cx="1554729" cy="1348353"/>
          </a:xfrm>
          <a:custGeom>
            <a:avLst/>
            <a:gdLst>
              <a:gd name="connsiteX0" fmla="*/ 724440 w 1554729"/>
              <a:gd name="connsiteY0" fmla="*/ 7750 h 1348353"/>
              <a:gd name="connsiteX1" fmla="*/ 724440 w 1554729"/>
              <a:gd name="connsiteY1" fmla="*/ 7750 h 1348353"/>
              <a:gd name="connsiteX2" fmla="*/ 639199 w 1554729"/>
              <a:gd name="connsiteY2" fmla="*/ 69743 h 1348353"/>
              <a:gd name="connsiteX3" fmla="*/ 584955 w 1554729"/>
              <a:gd name="connsiteY3" fmla="*/ 92990 h 1348353"/>
              <a:gd name="connsiteX4" fmla="*/ 538460 w 1554729"/>
              <a:gd name="connsiteY4" fmla="*/ 131736 h 1348353"/>
              <a:gd name="connsiteX5" fmla="*/ 398975 w 1554729"/>
              <a:gd name="connsiteY5" fmla="*/ 224726 h 1348353"/>
              <a:gd name="connsiteX6" fmla="*/ 360229 w 1554729"/>
              <a:gd name="connsiteY6" fmla="*/ 263472 h 1348353"/>
              <a:gd name="connsiteX7" fmla="*/ 313735 w 1554729"/>
              <a:gd name="connsiteY7" fmla="*/ 294468 h 1348353"/>
              <a:gd name="connsiteX8" fmla="*/ 243992 w 1554729"/>
              <a:gd name="connsiteY8" fmla="*/ 348712 h 1348353"/>
              <a:gd name="connsiteX9" fmla="*/ 212996 w 1554729"/>
              <a:gd name="connsiteY9" fmla="*/ 371960 h 1348353"/>
              <a:gd name="connsiteX10" fmla="*/ 197497 w 1554729"/>
              <a:gd name="connsiteY10" fmla="*/ 387458 h 1348353"/>
              <a:gd name="connsiteX11" fmla="*/ 166501 w 1554729"/>
              <a:gd name="connsiteY11" fmla="*/ 433953 h 1348353"/>
              <a:gd name="connsiteX12" fmla="*/ 104507 w 1554729"/>
              <a:gd name="connsiteY12" fmla="*/ 511445 h 1348353"/>
              <a:gd name="connsiteX13" fmla="*/ 89009 w 1554729"/>
              <a:gd name="connsiteY13" fmla="*/ 542441 h 1348353"/>
              <a:gd name="connsiteX14" fmla="*/ 50263 w 1554729"/>
              <a:gd name="connsiteY14" fmla="*/ 612184 h 1348353"/>
              <a:gd name="connsiteX15" fmla="*/ 19267 w 1554729"/>
              <a:gd name="connsiteY15" fmla="*/ 666428 h 1348353"/>
              <a:gd name="connsiteX16" fmla="*/ 11518 w 1554729"/>
              <a:gd name="connsiteY16" fmla="*/ 689675 h 1348353"/>
              <a:gd name="connsiteX17" fmla="*/ 11518 w 1554729"/>
              <a:gd name="connsiteY17" fmla="*/ 1286360 h 1348353"/>
              <a:gd name="connsiteX18" fmla="*/ 27016 w 1554729"/>
              <a:gd name="connsiteY18" fmla="*/ 1309607 h 1348353"/>
              <a:gd name="connsiteX19" fmla="*/ 212996 w 1554729"/>
              <a:gd name="connsiteY19" fmla="*/ 1317356 h 1348353"/>
              <a:gd name="connsiteX20" fmla="*/ 352480 w 1554729"/>
              <a:gd name="connsiteY20" fmla="*/ 1332855 h 1348353"/>
              <a:gd name="connsiteX21" fmla="*/ 453219 w 1554729"/>
              <a:gd name="connsiteY21" fmla="*/ 1348353 h 1348353"/>
              <a:gd name="connsiteX22" fmla="*/ 964663 w 1554729"/>
              <a:gd name="connsiteY22" fmla="*/ 1340604 h 1348353"/>
              <a:gd name="connsiteX23" fmla="*/ 995660 w 1554729"/>
              <a:gd name="connsiteY23" fmla="*/ 1332855 h 1348353"/>
              <a:gd name="connsiteX24" fmla="*/ 1088650 w 1554729"/>
              <a:gd name="connsiteY24" fmla="*/ 1325106 h 1348353"/>
              <a:gd name="connsiteX25" fmla="*/ 1135145 w 1554729"/>
              <a:gd name="connsiteY25" fmla="*/ 1317356 h 1348353"/>
              <a:gd name="connsiteX26" fmla="*/ 1189389 w 1554729"/>
              <a:gd name="connsiteY26" fmla="*/ 1309607 h 1348353"/>
              <a:gd name="connsiteX27" fmla="*/ 1282379 w 1554729"/>
              <a:gd name="connsiteY27" fmla="*/ 1294109 h 1348353"/>
              <a:gd name="connsiteX28" fmla="*/ 1344372 w 1554729"/>
              <a:gd name="connsiteY28" fmla="*/ 1278611 h 1348353"/>
              <a:gd name="connsiteX29" fmla="*/ 1359870 w 1554729"/>
              <a:gd name="connsiteY29" fmla="*/ 1263112 h 1348353"/>
              <a:gd name="connsiteX30" fmla="*/ 1406365 w 1554729"/>
              <a:gd name="connsiteY30" fmla="*/ 1232116 h 1348353"/>
              <a:gd name="connsiteX31" fmla="*/ 1460609 w 1554729"/>
              <a:gd name="connsiteY31" fmla="*/ 1185621 h 1348353"/>
              <a:gd name="connsiteX32" fmla="*/ 1476107 w 1554729"/>
              <a:gd name="connsiteY32" fmla="*/ 1162373 h 1348353"/>
              <a:gd name="connsiteX33" fmla="*/ 1514853 w 1554729"/>
              <a:gd name="connsiteY33" fmla="*/ 1123628 h 1348353"/>
              <a:gd name="connsiteX34" fmla="*/ 1530352 w 1554729"/>
              <a:gd name="connsiteY34" fmla="*/ 1108129 h 1348353"/>
              <a:gd name="connsiteX35" fmla="*/ 1545850 w 1554729"/>
              <a:gd name="connsiteY35" fmla="*/ 1084882 h 1348353"/>
              <a:gd name="connsiteX36" fmla="*/ 1545850 w 1554729"/>
              <a:gd name="connsiteY36" fmla="*/ 1007390 h 1348353"/>
              <a:gd name="connsiteX37" fmla="*/ 1522602 w 1554729"/>
              <a:gd name="connsiteY37" fmla="*/ 922150 h 1348353"/>
              <a:gd name="connsiteX38" fmla="*/ 1514853 w 1554729"/>
              <a:gd name="connsiteY38" fmla="*/ 891153 h 1348353"/>
              <a:gd name="connsiteX39" fmla="*/ 1507104 w 1554729"/>
              <a:gd name="connsiteY39" fmla="*/ 821411 h 1348353"/>
              <a:gd name="connsiteX40" fmla="*/ 1491606 w 1554729"/>
              <a:gd name="connsiteY40" fmla="*/ 782665 h 1348353"/>
              <a:gd name="connsiteX41" fmla="*/ 1468358 w 1554729"/>
              <a:gd name="connsiteY41" fmla="*/ 635431 h 1348353"/>
              <a:gd name="connsiteX42" fmla="*/ 1452860 w 1554729"/>
              <a:gd name="connsiteY42" fmla="*/ 612184 h 1348353"/>
              <a:gd name="connsiteX43" fmla="*/ 1406365 w 1554729"/>
              <a:gd name="connsiteY43" fmla="*/ 573438 h 1348353"/>
              <a:gd name="connsiteX44" fmla="*/ 1352121 w 1554729"/>
              <a:gd name="connsiteY44" fmla="*/ 526943 h 1348353"/>
              <a:gd name="connsiteX45" fmla="*/ 1321124 w 1554729"/>
              <a:gd name="connsiteY45" fmla="*/ 503695 h 1348353"/>
              <a:gd name="connsiteX46" fmla="*/ 1297877 w 1554729"/>
              <a:gd name="connsiteY46" fmla="*/ 472699 h 1348353"/>
              <a:gd name="connsiteX47" fmla="*/ 1251382 w 1554729"/>
              <a:gd name="connsiteY47" fmla="*/ 441702 h 1348353"/>
              <a:gd name="connsiteX48" fmla="*/ 1204887 w 1554729"/>
              <a:gd name="connsiteY48" fmla="*/ 418455 h 1348353"/>
              <a:gd name="connsiteX49" fmla="*/ 1166141 w 1554729"/>
              <a:gd name="connsiteY49" fmla="*/ 379709 h 1348353"/>
              <a:gd name="connsiteX50" fmla="*/ 1119646 w 1554729"/>
              <a:gd name="connsiteY50" fmla="*/ 333214 h 1348353"/>
              <a:gd name="connsiteX51" fmla="*/ 1065402 w 1554729"/>
              <a:gd name="connsiteY51" fmla="*/ 278970 h 1348353"/>
              <a:gd name="connsiteX52" fmla="*/ 1042155 w 1554729"/>
              <a:gd name="connsiteY52" fmla="*/ 255723 h 1348353"/>
              <a:gd name="connsiteX53" fmla="*/ 1026657 w 1554729"/>
              <a:gd name="connsiteY53" fmla="*/ 240224 h 1348353"/>
              <a:gd name="connsiteX54" fmla="*/ 995660 w 1554729"/>
              <a:gd name="connsiteY54" fmla="*/ 193729 h 1348353"/>
              <a:gd name="connsiteX55" fmla="*/ 980162 w 1554729"/>
              <a:gd name="connsiteY55" fmla="*/ 170482 h 1348353"/>
              <a:gd name="connsiteX56" fmla="*/ 949165 w 1554729"/>
              <a:gd name="connsiteY56" fmla="*/ 139485 h 1348353"/>
              <a:gd name="connsiteX57" fmla="*/ 933667 w 1554729"/>
              <a:gd name="connsiteY57" fmla="*/ 116238 h 1348353"/>
              <a:gd name="connsiteX58" fmla="*/ 918168 w 1554729"/>
              <a:gd name="connsiteY58" fmla="*/ 100739 h 1348353"/>
              <a:gd name="connsiteX59" fmla="*/ 887172 w 1554729"/>
              <a:gd name="connsiteY59" fmla="*/ 54245 h 1348353"/>
              <a:gd name="connsiteX60" fmla="*/ 832928 w 1554729"/>
              <a:gd name="connsiteY60" fmla="*/ 7750 h 1348353"/>
              <a:gd name="connsiteX61" fmla="*/ 809680 w 1554729"/>
              <a:gd name="connsiteY61" fmla="*/ 0 h 1348353"/>
              <a:gd name="connsiteX62" fmla="*/ 763185 w 1554729"/>
              <a:gd name="connsiteY62" fmla="*/ 7750 h 1348353"/>
              <a:gd name="connsiteX63" fmla="*/ 724440 w 1554729"/>
              <a:gd name="connsiteY63" fmla="*/ 7750 h 134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554729" h="1348353">
                <a:moveTo>
                  <a:pt x="724440" y="7750"/>
                </a:moveTo>
                <a:lnTo>
                  <a:pt x="724440" y="7750"/>
                </a:lnTo>
                <a:cubicBezTo>
                  <a:pt x="696026" y="28414"/>
                  <a:pt x="669178" y="51423"/>
                  <a:pt x="639199" y="69743"/>
                </a:cubicBezTo>
                <a:cubicBezTo>
                  <a:pt x="622413" y="80001"/>
                  <a:pt x="601709" y="82680"/>
                  <a:pt x="584955" y="92990"/>
                </a:cubicBezTo>
                <a:cubicBezTo>
                  <a:pt x="567773" y="103563"/>
                  <a:pt x="554599" y="119631"/>
                  <a:pt x="538460" y="131736"/>
                </a:cubicBezTo>
                <a:cubicBezTo>
                  <a:pt x="437411" y="207523"/>
                  <a:pt x="465344" y="191543"/>
                  <a:pt x="398975" y="224726"/>
                </a:cubicBezTo>
                <a:cubicBezTo>
                  <a:pt x="386060" y="237641"/>
                  <a:pt x="374365" y="251906"/>
                  <a:pt x="360229" y="263472"/>
                </a:cubicBezTo>
                <a:cubicBezTo>
                  <a:pt x="345813" y="275267"/>
                  <a:pt x="328755" y="283453"/>
                  <a:pt x="313735" y="294468"/>
                </a:cubicBezTo>
                <a:cubicBezTo>
                  <a:pt x="289985" y="311884"/>
                  <a:pt x="267336" y="330755"/>
                  <a:pt x="243992" y="348712"/>
                </a:cubicBezTo>
                <a:cubicBezTo>
                  <a:pt x="233755" y="356587"/>
                  <a:pt x="222129" y="362828"/>
                  <a:pt x="212996" y="371960"/>
                </a:cubicBezTo>
                <a:cubicBezTo>
                  <a:pt x="207830" y="377126"/>
                  <a:pt x="201881" y="381613"/>
                  <a:pt x="197497" y="387458"/>
                </a:cubicBezTo>
                <a:cubicBezTo>
                  <a:pt x="186321" y="402359"/>
                  <a:pt x="179672" y="420782"/>
                  <a:pt x="166501" y="433953"/>
                </a:cubicBezTo>
                <a:cubicBezTo>
                  <a:pt x="142329" y="458123"/>
                  <a:pt x="121469" y="477520"/>
                  <a:pt x="104507" y="511445"/>
                </a:cubicBezTo>
                <a:cubicBezTo>
                  <a:pt x="99341" y="521777"/>
                  <a:pt x="94952" y="532536"/>
                  <a:pt x="89009" y="542441"/>
                </a:cubicBezTo>
                <a:cubicBezTo>
                  <a:pt x="13501" y="668289"/>
                  <a:pt x="81437" y="539446"/>
                  <a:pt x="50263" y="612184"/>
                </a:cubicBezTo>
                <a:cubicBezTo>
                  <a:pt x="9501" y="707294"/>
                  <a:pt x="58184" y="588593"/>
                  <a:pt x="19267" y="666428"/>
                </a:cubicBezTo>
                <a:cubicBezTo>
                  <a:pt x="15614" y="673734"/>
                  <a:pt x="14101" y="681926"/>
                  <a:pt x="11518" y="689675"/>
                </a:cubicBezTo>
                <a:cubicBezTo>
                  <a:pt x="-2102" y="934802"/>
                  <a:pt x="-5486" y="934951"/>
                  <a:pt x="11518" y="1286360"/>
                </a:cubicBezTo>
                <a:cubicBezTo>
                  <a:pt x="11968" y="1295662"/>
                  <a:pt x="17811" y="1308191"/>
                  <a:pt x="27016" y="1309607"/>
                </a:cubicBezTo>
                <a:cubicBezTo>
                  <a:pt x="88342" y="1319042"/>
                  <a:pt x="151003" y="1314773"/>
                  <a:pt x="212996" y="1317356"/>
                </a:cubicBezTo>
                <a:cubicBezTo>
                  <a:pt x="259491" y="1322522"/>
                  <a:pt x="306169" y="1326239"/>
                  <a:pt x="352480" y="1332855"/>
                </a:cubicBezTo>
                <a:cubicBezTo>
                  <a:pt x="422278" y="1342826"/>
                  <a:pt x="388708" y="1337601"/>
                  <a:pt x="453219" y="1348353"/>
                </a:cubicBezTo>
                <a:lnTo>
                  <a:pt x="964663" y="1340604"/>
                </a:lnTo>
                <a:cubicBezTo>
                  <a:pt x="975309" y="1340300"/>
                  <a:pt x="985092" y="1334176"/>
                  <a:pt x="995660" y="1332855"/>
                </a:cubicBezTo>
                <a:cubicBezTo>
                  <a:pt x="1026524" y="1328997"/>
                  <a:pt x="1057653" y="1327689"/>
                  <a:pt x="1088650" y="1325106"/>
                </a:cubicBezTo>
                <a:lnTo>
                  <a:pt x="1135145" y="1317356"/>
                </a:lnTo>
                <a:cubicBezTo>
                  <a:pt x="1153197" y="1314579"/>
                  <a:pt x="1171348" y="1312456"/>
                  <a:pt x="1189389" y="1309607"/>
                </a:cubicBezTo>
                <a:cubicBezTo>
                  <a:pt x="1220429" y="1304706"/>
                  <a:pt x="1251893" y="1301730"/>
                  <a:pt x="1282379" y="1294109"/>
                </a:cubicBezTo>
                <a:lnTo>
                  <a:pt x="1344372" y="1278611"/>
                </a:lnTo>
                <a:cubicBezTo>
                  <a:pt x="1349538" y="1273445"/>
                  <a:pt x="1354025" y="1267496"/>
                  <a:pt x="1359870" y="1263112"/>
                </a:cubicBezTo>
                <a:cubicBezTo>
                  <a:pt x="1374771" y="1251936"/>
                  <a:pt x="1393194" y="1245287"/>
                  <a:pt x="1406365" y="1232116"/>
                </a:cubicBezTo>
                <a:cubicBezTo>
                  <a:pt x="1443947" y="1194534"/>
                  <a:pt x="1425204" y="1209224"/>
                  <a:pt x="1460609" y="1185621"/>
                </a:cubicBezTo>
                <a:cubicBezTo>
                  <a:pt x="1465775" y="1177872"/>
                  <a:pt x="1469974" y="1169382"/>
                  <a:pt x="1476107" y="1162373"/>
                </a:cubicBezTo>
                <a:cubicBezTo>
                  <a:pt x="1488134" y="1148627"/>
                  <a:pt x="1501938" y="1136543"/>
                  <a:pt x="1514853" y="1123628"/>
                </a:cubicBezTo>
                <a:cubicBezTo>
                  <a:pt x="1520019" y="1118462"/>
                  <a:pt x="1526299" y="1114208"/>
                  <a:pt x="1530352" y="1108129"/>
                </a:cubicBezTo>
                <a:lnTo>
                  <a:pt x="1545850" y="1084882"/>
                </a:lnTo>
                <a:cubicBezTo>
                  <a:pt x="1558379" y="1047293"/>
                  <a:pt x="1556980" y="1063042"/>
                  <a:pt x="1545850" y="1007390"/>
                </a:cubicBezTo>
                <a:cubicBezTo>
                  <a:pt x="1527426" y="915270"/>
                  <a:pt x="1537451" y="974118"/>
                  <a:pt x="1522602" y="922150"/>
                </a:cubicBezTo>
                <a:cubicBezTo>
                  <a:pt x="1519676" y="911910"/>
                  <a:pt x="1517436" y="901485"/>
                  <a:pt x="1514853" y="891153"/>
                </a:cubicBezTo>
                <a:cubicBezTo>
                  <a:pt x="1512270" y="867906"/>
                  <a:pt x="1512005" y="844282"/>
                  <a:pt x="1507104" y="821411"/>
                </a:cubicBezTo>
                <a:cubicBezTo>
                  <a:pt x="1504189" y="807810"/>
                  <a:pt x="1494521" y="796266"/>
                  <a:pt x="1491606" y="782665"/>
                </a:cubicBezTo>
                <a:cubicBezTo>
                  <a:pt x="1486075" y="756853"/>
                  <a:pt x="1482670" y="656900"/>
                  <a:pt x="1468358" y="635431"/>
                </a:cubicBezTo>
                <a:cubicBezTo>
                  <a:pt x="1463192" y="627682"/>
                  <a:pt x="1458822" y="619339"/>
                  <a:pt x="1452860" y="612184"/>
                </a:cubicBezTo>
                <a:cubicBezTo>
                  <a:pt x="1431574" y="586641"/>
                  <a:pt x="1431468" y="591369"/>
                  <a:pt x="1406365" y="573438"/>
                </a:cubicBezTo>
                <a:cubicBezTo>
                  <a:pt x="1338388" y="524884"/>
                  <a:pt x="1408439" y="575216"/>
                  <a:pt x="1352121" y="526943"/>
                </a:cubicBezTo>
                <a:cubicBezTo>
                  <a:pt x="1342315" y="518538"/>
                  <a:pt x="1330257" y="512828"/>
                  <a:pt x="1321124" y="503695"/>
                </a:cubicBezTo>
                <a:cubicBezTo>
                  <a:pt x="1311992" y="494563"/>
                  <a:pt x="1307530" y="481279"/>
                  <a:pt x="1297877" y="472699"/>
                </a:cubicBezTo>
                <a:cubicBezTo>
                  <a:pt x="1283955" y="460324"/>
                  <a:pt x="1266880" y="452034"/>
                  <a:pt x="1251382" y="441702"/>
                </a:cubicBezTo>
                <a:cubicBezTo>
                  <a:pt x="1221339" y="421673"/>
                  <a:pt x="1236970" y="429149"/>
                  <a:pt x="1204887" y="418455"/>
                </a:cubicBezTo>
                <a:cubicBezTo>
                  <a:pt x="1156984" y="386518"/>
                  <a:pt x="1203713" y="421977"/>
                  <a:pt x="1166141" y="379709"/>
                </a:cubicBezTo>
                <a:cubicBezTo>
                  <a:pt x="1151579" y="363327"/>
                  <a:pt x="1135144" y="348712"/>
                  <a:pt x="1119646" y="333214"/>
                </a:cubicBezTo>
                <a:lnTo>
                  <a:pt x="1065402" y="278970"/>
                </a:lnTo>
                <a:lnTo>
                  <a:pt x="1042155" y="255723"/>
                </a:lnTo>
                <a:cubicBezTo>
                  <a:pt x="1036989" y="250557"/>
                  <a:pt x="1029925" y="246759"/>
                  <a:pt x="1026657" y="240224"/>
                </a:cubicBezTo>
                <a:cubicBezTo>
                  <a:pt x="995417" y="177747"/>
                  <a:pt x="1027215" y="233174"/>
                  <a:pt x="995660" y="193729"/>
                </a:cubicBezTo>
                <a:cubicBezTo>
                  <a:pt x="989842" y="186457"/>
                  <a:pt x="986223" y="177553"/>
                  <a:pt x="980162" y="170482"/>
                </a:cubicBezTo>
                <a:cubicBezTo>
                  <a:pt x="970653" y="159388"/>
                  <a:pt x="957270" y="151643"/>
                  <a:pt x="949165" y="139485"/>
                </a:cubicBezTo>
                <a:cubicBezTo>
                  <a:pt x="943999" y="131736"/>
                  <a:pt x="939485" y="123510"/>
                  <a:pt x="933667" y="116238"/>
                </a:cubicBezTo>
                <a:cubicBezTo>
                  <a:pt x="929103" y="110533"/>
                  <a:pt x="922552" y="106584"/>
                  <a:pt x="918168" y="100739"/>
                </a:cubicBezTo>
                <a:cubicBezTo>
                  <a:pt x="906992" y="85838"/>
                  <a:pt x="900343" y="67416"/>
                  <a:pt x="887172" y="54245"/>
                </a:cubicBezTo>
                <a:cubicBezTo>
                  <a:pt x="868105" y="35178"/>
                  <a:pt x="856532" y="19552"/>
                  <a:pt x="832928" y="7750"/>
                </a:cubicBezTo>
                <a:cubicBezTo>
                  <a:pt x="825622" y="4097"/>
                  <a:pt x="817429" y="2583"/>
                  <a:pt x="809680" y="0"/>
                </a:cubicBezTo>
                <a:cubicBezTo>
                  <a:pt x="794182" y="2583"/>
                  <a:pt x="778523" y="4341"/>
                  <a:pt x="763185" y="7750"/>
                </a:cubicBezTo>
                <a:cubicBezTo>
                  <a:pt x="755211" y="9522"/>
                  <a:pt x="730897" y="7750"/>
                  <a:pt x="724440" y="7750"/>
                </a:cubicBezTo>
                <a:close/>
              </a:path>
            </a:pathLst>
          </a:custGeom>
          <a:noFill/>
          <a:ln w="25400">
            <a:solidFill>
              <a:schemeClr val="tx2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Abstract Syntax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423061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semantically significant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representation of the AST.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We do NOT use the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syntax for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parsing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We can define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for the simpler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syntax and use more complicated translation schemes.</a:t>
            </a:r>
          </a:p>
        </p:txBody>
      </p:sp>
    </p:spTree>
    <p:extLst>
      <p:ext uri="{BB962C8B-B14F-4D97-AF65-F5344CB8AC3E}">
        <p14:creationId xmlns:p14="http://schemas.microsoft.com/office/powerpoint/2010/main" val="3962691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Syntax:  </a:t>
            </a:r>
            <a:r>
              <a:rPr lang="en-US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</a:p>
        </p:txBody>
      </p:sp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1F70B8AE-B658-6145-8282-5198C984A528}"/>
              </a:ext>
            </a:extLst>
          </p:cNvPr>
          <p:cNvSpPr/>
          <p:nvPr/>
        </p:nvSpPr>
        <p:spPr>
          <a:xfrm>
            <a:off x="3119165" y="1193380"/>
            <a:ext cx="5592444" cy="1725687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expr ::= term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term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term ::= factor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  factor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factor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898F46B4-7C40-CD43-8237-8B0A5F40B7AF}"/>
              </a:ext>
            </a:extLst>
          </p:cNvPr>
          <p:cNvSpPr/>
          <p:nvPr/>
        </p:nvSpPr>
        <p:spPr>
          <a:xfrm>
            <a:off x="538717" y="3182969"/>
            <a:ext cx="5493488" cy="1807545"/>
          </a:xfrm>
          <a:prstGeom prst="wav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expr ::=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expr (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expr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7488A-F0AF-AB45-8ECD-C89A4E26EF3C}"/>
              </a:ext>
            </a:extLst>
          </p:cNvPr>
          <p:cNvSpPr txBox="1"/>
          <p:nvPr/>
        </p:nvSpPr>
        <p:spPr>
          <a:xfrm>
            <a:off x="698205" y="1871557"/>
            <a:ext cx="1353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Concrete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83E31-0DB9-9341-B52E-D838EF5CDF76}"/>
              </a:ext>
            </a:extLst>
          </p:cNvPr>
          <p:cNvSpPr txBox="1"/>
          <p:nvPr/>
        </p:nvSpPr>
        <p:spPr>
          <a:xfrm>
            <a:off x="7251404" y="3886686"/>
            <a:ext cx="1353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Abstract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01EC4F-2527-E349-853C-0B2B2A13FC92}"/>
              </a:ext>
            </a:extLst>
          </p:cNvPr>
          <p:cNvCxnSpPr>
            <a:stCxn id="3" idx="3"/>
          </p:cNvCxnSpPr>
          <p:nvPr/>
        </p:nvCxnSpPr>
        <p:spPr>
          <a:xfrm>
            <a:off x="2052084" y="2071612"/>
            <a:ext cx="88250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B8555C-B6CA-9045-9427-13203808F45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273209" y="4086741"/>
            <a:ext cx="978195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19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Abstract Syntax:  </a:t>
            </a:r>
            <a:r>
              <a:rPr lang="en-US" sz="3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0B489E1D-DC59-8E46-9134-0BBD7F5C844D}"/>
              </a:ext>
            </a:extLst>
          </p:cNvPr>
          <p:cNvSpPr/>
          <p:nvPr/>
        </p:nvSpPr>
        <p:spPr>
          <a:xfrm>
            <a:off x="317234" y="974984"/>
            <a:ext cx="7338207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C-family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Languages:</a:t>
            </a:r>
          </a:p>
          <a:p>
            <a:pPr eaLnBrk="1" hangingPunct="1">
              <a:buFontTx/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if_statement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block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block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 statement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)*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statement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orizontal Scroll 6">
                <a:extLst>
                  <a:ext uri="{FF2B5EF4-FFF2-40B4-BE49-F238E27FC236}">
                    <a16:creationId xmlns:a16="http://schemas.microsoft.com/office/drawing/2014/main" id="{9FC6E5D0-B699-C341-B561-FEE2157CB302}"/>
                  </a:ext>
                </a:extLst>
              </p:cNvPr>
              <p:cNvSpPr/>
              <p:nvPr/>
            </p:nvSpPr>
            <p:spPr>
              <a:xfrm>
                <a:off x="850605" y="2820430"/>
                <a:ext cx="7435702" cy="2323070"/>
              </a:xfrm>
              <a:prstGeom prst="horizontalScroll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28600" tIns="0" bIns="0" rtlCol="0" anchor="ctr"/>
              <a:lstStyle/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//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Algol-family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Languages:</a:t>
                </a:r>
              </a:p>
              <a:p>
                <a:pPr eaLnBrk="1" hangingPunct="1">
                  <a:buFontTx/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if_statement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expr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then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</a:t>
                </a:r>
              </a:p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block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begin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| statement 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statement )* )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7" name="Horizontal Scroll 6">
                <a:extLst>
                  <a:ext uri="{FF2B5EF4-FFF2-40B4-BE49-F238E27FC236}">
                    <a16:creationId xmlns:a16="http://schemas.microsoft.com/office/drawing/2014/main" id="{9FC6E5D0-B699-C341-B561-FEE2157CB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" y="2820430"/>
                <a:ext cx="7435702" cy="2323070"/>
              </a:xfrm>
              <a:prstGeom prst="horizontalScroll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81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32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Syntax:  </a:t>
            </a:r>
            <a:r>
              <a:rPr lang="en-US" sz="3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statements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0B489E1D-DC59-8E46-9134-0BBD7F5C844D}"/>
              </a:ext>
            </a:extLst>
          </p:cNvPr>
          <p:cNvSpPr/>
          <p:nvPr/>
        </p:nvSpPr>
        <p:spPr>
          <a:xfrm>
            <a:off x="317234" y="974984"/>
            <a:ext cx="7338207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C-family Languages:</a:t>
            </a:r>
          </a:p>
          <a:p>
            <a:pPr eaLnBrk="1" hangingPunct="1">
              <a:buFontTx/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if_statement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block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block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 statement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)*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statement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Horizontal Scroll 6">
                <a:extLst>
                  <a:ext uri="{FF2B5EF4-FFF2-40B4-BE49-F238E27FC236}">
                    <a16:creationId xmlns:a16="http://schemas.microsoft.com/office/drawing/2014/main" id="{9FC6E5D0-B699-C341-B561-FEE2157CB302}"/>
                  </a:ext>
                </a:extLst>
              </p:cNvPr>
              <p:cNvSpPr/>
              <p:nvPr/>
            </p:nvSpPr>
            <p:spPr>
              <a:xfrm>
                <a:off x="850605" y="2820430"/>
                <a:ext cx="7435702" cy="2323070"/>
              </a:xfrm>
              <a:prstGeom prst="horizontalScroll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28600" tIns="0" bIns="0" rtlCol="0" anchor="ctr"/>
              <a:lstStyle/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// Algol-family Languages:</a:t>
                </a:r>
              </a:p>
              <a:p>
                <a:pPr eaLnBrk="1" hangingPunct="1">
                  <a:buFontTx/>
                  <a:buNone/>
                </a:pP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if_statement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expr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then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block</a:t>
                </a:r>
              </a:p>
              <a:p>
                <a:pPr eaLnBrk="1" hangingPunct="1">
                  <a:buFontTx/>
                  <a:buNone/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block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begin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| statement 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;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statement )* )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7" name="Horizontal Scroll 6">
                <a:extLst>
                  <a:ext uri="{FF2B5EF4-FFF2-40B4-BE49-F238E27FC236}">
                    <a16:creationId xmlns:a16="http://schemas.microsoft.com/office/drawing/2014/main" id="{9FC6E5D0-B699-C341-B561-FEE2157CB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05" y="2820430"/>
                <a:ext cx="7435702" cy="2323070"/>
              </a:xfrm>
              <a:prstGeom prst="horizontalScroll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Wave 2">
            <a:extLst>
              <a:ext uri="{FF2B5EF4-FFF2-40B4-BE49-F238E27FC236}">
                <a16:creationId xmlns:a16="http://schemas.microsoft.com/office/drawing/2014/main" id="{D1141747-E352-324E-9A79-C01523C00DFE}"/>
              </a:ext>
            </a:extLst>
          </p:cNvPr>
          <p:cNvSpPr/>
          <p:nvPr/>
        </p:nvSpPr>
        <p:spPr>
          <a:xfrm>
            <a:off x="1793358" y="1361590"/>
            <a:ext cx="5550195" cy="3136604"/>
          </a:xfrm>
          <a:prstGeom prst="wave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// Abstract Syntax for both C and Algol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if_statement ::=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block</a:t>
            </a:r>
          </a:p>
        </p:txBody>
      </p:sp>
    </p:spTree>
    <p:extLst>
      <p:ext uri="{BB962C8B-B14F-4D97-AF65-F5344CB8AC3E}">
        <p14:creationId xmlns:p14="http://schemas.microsoft.com/office/powerpoint/2010/main" val="209583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Concrete vs Abstract Syntax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89"/>
            <a:ext cx="4244132" cy="242032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Concrete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Concrete syntax for expressions is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complicated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[expr, term, factor LHS productions] in order to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handle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precedence and associativity of operators as well as provide overriding through parentheses.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89744B-7418-134E-905E-1978E6CE8FF5}"/>
              </a:ext>
            </a:extLst>
          </p:cNvPr>
          <p:cNvSpPr txBox="1">
            <a:spLocks/>
          </p:cNvSpPr>
          <p:nvPr/>
        </p:nvSpPr>
        <p:spPr bwMode="auto">
          <a:xfrm>
            <a:off x="4572000" y="1361588"/>
            <a:ext cx="4153546" cy="24336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Abstract syntax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no longer specifies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the precedence of operators – the </a:t>
            </a:r>
            <a:r>
              <a:rPr lang="en-US" b="1" dirty="0">
                <a:latin typeface="Cambria" panose="02040503050406030204" pitchFamily="18" charset="0"/>
                <a:ea typeface="Cambria Math" panose="02040503050406030204" pitchFamily="18" charset="0"/>
              </a:rPr>
              <a:t>AST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constructed during parsing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incorporates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the structure to define precedence.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BE42A2-F41C-F149-9D3A-E2D65AE0F726}"/>
              </a:ext>
            </a:extLst>
          </p:cNvPr>
          <p:cNvSpPr txBox="1">
            <a:spLocks/>
          </p:cNvSpPr>
          <p:nvPr/>
        </p:nvSpPr>
        <p:spPr bwMode="auto">
          <a:xfrm>
            <a:off x="327868" y="3934311"/>
            <a:ext cx="8397678" cy="9089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We do not parse </a:t>
            </a:r>
            <a:r>
              <a:rPr lang="en-US" i="1" u="sng" dirty="0">
                <a:latin typeface="Cambria" panose="02040503050406030204" pitchFamily="18" charset="0"/>
                <a:ea typeface="Cambria Math" panose="02040503050406030204" pitchFamily="18" charset="0"/>
              </a:rPr>
              <a:t>abstract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 syntax.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Therefore, we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do not care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if the </a:t>
            </a: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grammar meets constraints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such as FIRST, FOLLOW, PREDICT, LL(1), and so on.</a:t>
            </a:r>
          </a:p>
        </p:txBody>
      </p:sp>
    </p:spTree>
    <p:extLst>
      <p:ext uri="{BB962C8B-B14F-4D97-AF65-F5344CB8AC3E}">
        <p14:creationId xmlns:p14="http://schemas.microsoft.com/office/powerpoint/2010/main" val="66746819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19510</TotalTime>
  <Words>2094</Words>
  <Application>Microsoft Macintosh PowerPoint</Application>
  <PresentationFormat>On-screen Show (16:9)</PresentationFormat>
  <Paragraphs>284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Abstract Syntax and the Visitor Pattern</vt:lpstr>
      <vt:lpstr>Constructing an AST</vt:lpstr>
      <vt:lpstr>Concrete Syntax:  expressions</vt:lpstr>
      <vt:lpstr>Constructing an AST</vt:lpstr>
      <vt:lpstr>Abstract Syntax</vt:lpstr>
      <vt:lpstr>Concrete vs Abstract Syntax:  expressions</vt:lpstr>
      <vt:lpstr>Concrete vs Abstract Syntax:  if statements</vt:lpstr>
      <vt:lpstr>Concrete vs Abstract Syntax:  if statements</vt:lpstr>
      <vt:lpstr>Concrete vs Abstract Syntax</vt:lpstr>
      <vt:lpstr>OO Implementation of an AST</vt:lpstr>
      <vt:lpstr>expr ::= INT_LIT | expr ( + | - | * | / ) expr</vt:lpstr>
      <vt:lpstr>expr ::= INT_LIT | expr ( + | - | * | / ) expr</vt:lpstr>
      <vt:lpstr>expr ::= INT_LIT</vt:lpstr>
      <vt:lpstr>expr ::= expr ( + | - | * | / ) expr</vt:lpstr>
      <vt:lpstr>Modifications to factor</vt:lpstr>
      <vt:lpstr>factor ::= INT_LIT | ( expr )</vt:lpstr>
      <vt:lpstr>Modifications to expr</vt:lpstr>
      <vt:lpstr>expr ::= term ( ( + | - )  term )*</vt:lpstr>
      <vt:lpstr>Visitor Pattern</vt:lpstr>
      <vt:lpstr>A Data Structure for the Visitor Pattern</vt:lpstr>
      <vt:lpstr>Interface ASTVisitor</vt:lpstr>
      <vt:lpstr>Abstract Class AST</vt:lpstr>
      <vt:lpstr>Class IntLitExpr</vt:lpstr>
      <vt:lpstr>Class BinaryOpExpr</vt:lpstr>
      <vt:lpstr>Implementing the Visitor Pattern</vt:lpstr>
      <vt:lpstr>Sample Implementation</vt:lpstr>
      <vt:lpstr>Attribute Grammar for Expression Evaluation</vt:lpstr>
      <vt:lpstr>Attribute Grammar for Expression Evaluation</vt:lpstr>
      <vt:lpstr>Class Expr with Abstract Syntax</vt:lpstr>
      <vt:lpstr>Implement Visitor</vt:lpstr>
      <vt:lpstr>PowerPoint Presentation</vt:lpstr>
      <vt:lpstr>To Compute the Value of an Expression</vt:lpstr>
      <vt:lpstr>To Compute the Value of an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239</cp:revision>
  <cp:lastPrinted>2018-12-14T17:35:19Z</cp:lastPrinted>
  <dcterms:created xsi:type="dcterms:W3CDTF">2018-12-09T21:35:01Z</dcterms:created>
  <dcterms:modified xsi:type="dcterms:W3CDTF">2021-06-15T17:07:52Z</dcterms:modified>
</cp:coreProperties>
</file>